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8.jpeg" ContentType="image/jpeg"/>
  <Override PartName="/ppt/media/image10.jpeg" ContentType="image/jpeg"/>
  <Override PartName="/ppt/media/image7.jpeg" ContentType="image/jpeg"/>
  <Override PartName="/ppt/media/image18.png" ContentType="image/png"/>
  <Override PartName="/ppt/media/image16.jpeg" ContentType="image/jpeg"/>
  <Override PartName="/ppt/media/image15.jpeg" ContentType="image/jpeg"/>
  <Override PartName="/ppt/media/image1.jpeg" ContentType="image/jpeg"/>
  <Override PartName="/ppt/media/image6.png" ContentType="image/png"/>
  <Override PartName="/ppt/media/image2.png" ContentType="image/png"/>
  <Override PartName="/ppt/media/image3.png" ContentType="image/png"/>
  <Override PartName="/ppt/media/image14.png" ContentType="image/png"/>
  <Override PartName="/ppt/media/image5.png" ContentType="image/png"/>
  <Override PartName="/ppt/media/media17.mp4" ContentType="video/mp4"/>
  <Override PartName="/ppt/media/image13.jpeg" ContentType="image/jpeg"/>
  <Override PartName="/ppt/media/image4.png" ContentType="image/png"/>
  <Override PartName="/ppt/media/image9.jpeg" ContentType="image/jpeg"/>
  <Override PartName="/ppt/media/image12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A7EB80-D0A6-4261-9C05-577FFF744B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D267768-A1F5-4A85-9C3C-1BF06AF06B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43708E9-C062-495C-9A78-4E93287910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FDCD467-D831-4ADA-BAF5-0917F965A1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C585127-AF1A-450B-8686-C51FC4EDEC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8311642F-D64F-4A35-BF66-235BC9EF75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7BE87E65-53A4-4053-BA34-31B3C11DB0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8CC8A7A-E820-4F30-8113-C7E87667EB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40B0D300-A77B-4922-A966-EFFC8C4C7B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749771-778F-40F6-A2FC-27FBBDDA82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FEDDE1-2849-4CBA-B594-9D258FA96C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5C39F9D-A329-45ED-8332-15D6DBF7AD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27DB604-F7A6-434F-ADCF-846624800D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7075C94-F3F5-4296-889B-DB7E740264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C15E0E3-8CEC-4894-9B1C-092ECF4262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28E08BC-025A-4C22-BE05-84E41FAE9A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DAD8D7B-8B7A-41CA-8A5A-4682ACAA1E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DE5A2B-D380-4688-B5AF-C8C38A64BD37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8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9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D02E25-4AB5-46B4-85FA-A51C6000C2F6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30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31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2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D97D1C-F854-4F2C-B18D-B9BA3501E021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dt" idx="33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ftr" idx="34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sldNum" idx="35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FD82F8E-C2D6-4544-9DF7-0F727A4B037E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dt" idx="36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9" descr="Slate-V2-HD-compPhotoInset.png"/>
          <p:cNvPicPr/>
          <p:nvPr/>
        </p:nvPicPr>
        <p:blipFill>
          <a:blip r:embed="rId3"/>
          <a:stretch/>
        </p:blipFill>
        <p:spPr>
          <a:xfrm>
            <a:off x="913680" y="1734480"/>
            <a:ext cx="5028480" cy="409932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20" descr="Slate-V2-HD-compPhotoInset.png"/>
          <p:cNvPicPr/>
          <p:nvPr/>
        </p:nvPicPr>
        <p:blipFill>
          <a:blip r:embed="rId4"/>
          <a:stretch/>
        </p:blipFill>
        <p:spPr>
          <a:xfrm>
            <a:off x="6238440" y="1734480"/>
            <a:ext cx="5028480" cy="409932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ftr" idx="37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38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3F997C-644D-42D3-90BE-C5B55C98C863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39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0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1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12A574-29EF-4BAC-A30C-CD8256925910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2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ftr" idx="43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ldNum" idx="44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4C4F85-5381-4ADE-967D-869B8CFC0F86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45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ftr" idx="46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47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87D3D8-33DE-42D2-A07D-9A3705A10CF3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48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1" descr="Slate-V2-HD-vertPhotoInset.png"/>
          <p:cNvPicPr/>
          <p:nvPr/>
        </p:nvPicPr>
        <p:blipFill>
          <a:blip r:embed="rId3"/>
          <a:stretch/>
        </p:blipFill>
        <p:spPr>
          <a:xfrm>
            <a:off x="7293600" y="609480"/>
            <a:ext cx="3583440" cy="520416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ftr" idx="49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ldNum" idx="50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001F7E-2E0A-424F-8E12-1263EBF592AD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 idx="51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4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5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E41E0A-E046-436E-A2F8-24A168B58B76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6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5" descr="Slate-V2-HD-panoPhotoInset.png"/>
          <p:cNvPicPr/>
          <p:nvPr/>
        </p:nvPicPr>
        <p:blipFill>
          <a:blip r:embed="rId3"/>
          <a:stretch/>
        </p:blipFill>
        <p:spPr>
          <a:xfrm>
            <a:off x="1013760" y="547920"/>
            <a:ext cx="10141200" cy="381600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ftr" idx="7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8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260339-CDF2-4975-A562-D77E5564D04E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9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0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1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99620D-204F-4FDA-936B-2E066EC9FF7E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2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0"/>
          <p:cNvSpPr/>
          <p:nvPr/>
        </p:nvSpPr>
        <p:spPr>
          <a:xfrm>
            <a:off x="990720" y="88488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Arial Nova"/>
              </a:rPr>
              <a:t>“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Box 12"/>
          <p:cNvSpPr/>
          <p:nvPr/>
        </p:nvSpPr>
        <p:spPr>
          <a:xfrm>
            <a:off x="10504800" y="292824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Arial Nova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ftr" idx="13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14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F453CA1-3220-4D7C-BD54-C6921512490B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5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ftr" idx="16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17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AA0669-42B7-4E9B-8680-5FDA142852A8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8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9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20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388BDB-A3D7-4ACA-9079-1E10675153A7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21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" descr="Slate-V2-HD-3colPhotoInset.png"/>
          <p:cNvPicPr/>
          <p:nvPr/>
        </p:nvPicPr>
        <p:blipFill>
          <a:blip r:embed="rId3"/>
          <a:stretch/>
        </p:blipFill>
        <p:spPr>
          <a:xfrm>
            <a:off x="897840" y="1818360"/>
            <a:ext cx="3339360" cy="1847160"/>
          </a:xfrm>
          <a:prstGeom prst="rect">
            <a:avLst/>
          </a:prstGeom>
          <a:ln w="0">
            <a:noFill/>
          </a:ln>
        </p:spPr>
      </p:pic>
      <p:pic>
        <p:nvPicPr>
          <p:cNvPr id="37" name="Picture 35" descr="Slate-V2-HD-3colPhotoInset.png"/>
          <p:cNvPicPr/>
          <p:nvPr/>
        </p:nvPicPr>
        <p:blipFill>
          <a:blip r:embed="rId4"/>
          <a:stretch/>
        </p:blipFill>
        <p:spPr>
          <a:xfrm>
            <a:off x="4403880" y="1818360"/>
            <a:ext cx="3339360" cy="18471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6" descr="Slate-V2-HD-3colPhotoInset.png"/>
          <p:cNvPicPr/>
          <p:nvPr/>
        </p:nvPicPr>
        <p:blipFill>
          <a:blip r:embed="rId5"/>
          <a:stretch/>
        </p:blipFill>
        <p:spPr>
          <a:xfrm>
            <a:off x="7936200" y="1818360"/>
            <a:ext cx="3339360" cy="184716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ftr" idx="22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3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4C8091-F6D4-416B-846A-1ECB65E1884E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4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 idx="25"/>
          </p:nvPr>
        </p:nvSpPr>
        <p:spPr>
          <a:xfrm>
            <a:off x="913680" y="6000840"/>
            <a:ext cx="6672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 idx="26"/>
          </p:nvPr>
        </p:nvSpPr>
        <p:spPr>
          <a:xfrm>
            <a:off x="10514160" y="6000840"/>
            <a:ext cx="752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98CCCA-7314-4231-9488-BEED294B6ECC}" type="slidenum">
              <a:rPr b="0" lang="en-US" sz="1100" spc="-1" strike="noStrike">
                <a:solidFill>
                  <a:schemeClr val="dk1">
                    <a:lumMod val="95000"/>
                  </a:schemeClr>
                </a:solidFill>
                <a:latin typeface="Arial Nova"/>
              </a:rPr>
              <a:t>&lt;number&gt;</a:t>
            </a:fld>
            <a:endParaRPr b="0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 idx="27"/>
          </p:nvPr>
        </p:nvSpPr>
        <p:spPr>
          <a:xfrm>
            <a:off x="7678800" y="600084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17.mp4"/><Relationship Id="rId2" Type="http://schemas.microsoft.com/office/2007/relationships/media" Target="../media/media17.mp4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LucianoCSiqueira/pinkwall" TargetMode="Externa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5" descr="A picture containing large, sitting, white, numbers"/>
          <p:cNvPicPr/>
          <p:nvPr/>
        </p:nvPicPr>
        <p:blipFill>
          <a:blip r:embed="rId2"/>
          <a:stretch/>
        </p:blipFill>
        <p:spPr>
          <a:xfrm>
            <a:off x="36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94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90080" y="1828800"/>
            <a:ext cx="3484440" cy="15555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dk2"/>
                </a:solidFill>
                <a:latin typeface="Arial Nova Light"/>
              </a:rPr>
              <a:t>TCA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7390080" y="3483000"/>
            <a:ext cx="3484440" cy="17010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 fontScale="96666"/>
          </a:bodyPr>
          <a:p>
            <a:pPr indent="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792ba"/>
                </a:solidFill>
                <a:latin typeface="Arial Nova"/>
              </a:rPr>
              <a:t>Bruno Rian Nunes de Souza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indent="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5792ba"/>
                </a:solidFill>
                <a:latin typeface="Arial Nova"/>
              </a:rPr>
              <a:t>Luciano Cardoso Siqueira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13400" y="22860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rmAutofit/>
          </a:bodyPr>
          <a:p>
            <a:pPr indent="0" algn="ctr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600" spc="-1" strike="noStrike">
                <a:solidFill>
                  <a:schemeClr val="dk2"/>
                </a:solidFill>
                <a:latin typeface="Arial Nova Light"/>
              </a:rPr>
              <a:t>Gameplay de PinkWall</a:t>
            </a:r>
            <a:endParaRPr b="0" lang="en-US" sz="4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45680" y="1485360"/>
            <a:ext cx="7812720" cy="439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A picture containing large, sitting, white, numbers"/>
          <p:cNvPicPr/>
          <p:nvPr/>
        </p:nvPicPr>
        <p:blipFill>
          <a:blip r:embed="rId2"/>
          <a:stretch/>
        </p:blipFill>
        <p:spPr>
          <a:xfrm>
            <a:off x="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126" name="Freeform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112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114800" y="1828800"/>
            <a:ext cx="3885840" cy="2971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dk2"/>
                </a:solidFill>
                <a:latin typeface="Arial Nova Light"/>
              </a:rPr>
              <a:t>Considerações finais e abertura para perguntas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71600" y="228960"/>
            <a:ext cx="9439200" cy="18280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5400" spc="-1" strike="noStrike">
                <a:solidFill>
                  <a:schemeClr val="dk2"/>
                </a:solidFill>
                <a:latin typeface="Arial Nova Light"/>
              </a:rPr>
              <a:t>Desenvolvimento de Jogos para SNES em Java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2514600"/>
            <a:ext cx="624816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chemeClr val="dk2"/>
                </a:solidFill>
                <a:latin typeface="Arial Nova"/>
              </a:rPr>
              <a:t>Game Engine (JavaSNES framework)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chemeClr val="dk2"/>
                </a:solidFill>
                <a:latin typeface="Arial Nova"/>
              </a:rPr>
              <a:t>O Jogo Pink Wall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chemeClr val="dk2"/>
                </a:solidFill>
                <a:latin typeface="Arial Nova"/>
              </a:rPr>
              <a:t>Exemplos e Documentação</a:t>
            </a:r>
            <a:endParaRPr b="0" lang="en-US" sz="2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 rot="21586200">
            <a:off x="5949720" y="3355920"/>
            <a:ext cx="5698080" cy="30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5" descr="A picture containing large, sitting, white, numbers"/>
          <p:cNvPicPr/>
          <p:nvPr/>
        </p:nvPicPr>
        <p:blipFill>
          <a:blip r:embed="rId2"/>
          <a:stretch/>
        </p:blipFill>
        <p:spPr>
          <a:xfrm>
            <a:off x="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101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543800" y="1715040"/>
            <a:ext cx="3200040" cy="10278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 fontScale="77777"/>
          </a:bodyPr>
          <a:p>
            <a:pPr indent="0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dk2"/>
                </a:solidFill>
                <a:latin typeface="Arial Nova Light"/>
              </a:rPr>
              <a:t>Por que o Super Nintendo?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7404840" y="2892960"/>
            <a:ext cx="3484440" cy="2543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792ba"/>
                </a:solidFill>
                <a:latin typeface="Arial Nova"/>
              </a:rPr>
              <a:t>VANTAGENS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indent="0" algn="ctr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792ba"/>
                </a:solidFill>
                <a:latin typeface="Arial Nova"/>
              </a:rPr>
              <a:t>X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indent="0" algn="ctr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792ba"/>
                </a:solidFill>
                <a:latin typeface="Arial Nova"/>
              </a:rPr>
              <a:t>DESVANTAGENS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61640" y="228600"/>
            <a:ext cx="9439200" cy="9136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Autofit/>
          </a:bodyPr>
          <a:p>
            <a:pPr indent="0" algn="ctr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5400" spc="-1" strike="noStrike">
                <a:solidFill>
                  <a:schemeClr val="dk2"/>
                </a:solidFill>
                <a:latin typeface="Arial Nova Light"/>
              </a:rPr>
              <a:t>Exemplos de jogos do SNES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42680" y="1716120"/>
            <a:ext cx="3143520" cy="273780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4343400" y="3429000"/>
            <a:ext cx="3200400" cy="280008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7772400" y="1828800"/>
            <a:ext cx="390456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rmAutofit fontScale="93333"/>
          </a:bodyPr>
          <a:p>
            <a:pPr indent="0" algn="ctr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600" spc="-1" strike="noStrike">
                <a:solidFill>
                  <a:schemeClr val="dk2"/>
                </a:solidFill>
                <a:latin typeface="Arial Nova Light"/>
              </a:rPr>
              <a:t>PvSnesLib: o pioneirismo no Homebrew de SNES</a:t>
            </a:r>
            <a:endParaRPr b="0" lang="en-US" sz="4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914400" y="3050640"/>
            <a:ext cx="5678280" cy="1064160"/>
          </a:xfrm>
          <a:prstGeom prst="rect">
            <a:avLst/>
          </a:prstGeom>
          <a:ln w="0">
            <a:noFill/>
          </a:ln>
        </p:spPr>
      </p:pic>
      <p:sp>
        <p:nvSpPr>
          <p:cNvPr id="110" name="Stone"/>
          <p:cNvSpPr txBox="1"/>
          <p:nvPr/>
        </p:nvSpPr>
        <p:spPr>
          <a:xfrm>
            <a:off x="7772400" y="2514600"/>
            <a:ext cx="2743200" cy="2732760"/>
          </a:xfrm>
          <a:prstGeom prst="rect">
            <a:avLst/>
          </a:prstGeom>
        </p:spPr>
        <p:txBody>
          <a:bodyPr wrap="none" lIns="94680" rIns="94680" tIns="51480" bIns="514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ln w="19080">
                  <a:noFill/>
                </a:ln>
                <a:blipFill rotWithShape="0">
                  <a:blip r:embed="rId3"/>
                  <a:srcRect/>
                  <a:tile tx="0" ty="0" sx="100000" sy="100000" algn="ctr"/>
                </a:blipFill>
                <a:latin typeface="Source Code Pro"/>
                <a:ea typeface="MS Gothic"/>
              </a:rPr>
              <a:t>C</a:t>
            </a:r>
            <a:endParaRPr b="1" lang="en-US" sz="2400" spc="-1" strike="noStrike">
              <a:ln w="19080">
                <a:noFill/>
              </a:ln>
              <a:blipFill rotWithShape="0">
                <a:blip r:embed="rId4"/>
                <a:srcRect/>
                <a:tile tx="0" ty="0" sx="100000" sy="100000" algn="ctr"/>
              </a:blipFill>
              <a:latin typeface="Source Code Pro"/>
              <a:ea typeface="MS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rmAutofit fontScale="89999"/>
          </a:bodyPr>
          <a:p>
            <a:pPr indent="0" algn="ctr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600" spc="-1" strike="noStrike">
                <a:solidFill>
                  <a:schemeClr val="dk2"/>
                </a:solidFill>
                <a:latin typeface="Arial Nova Light"/>
              </a:rPr>
              <a:t>SNES-IDE: ambiente de desenvolvimento com ferramentas úteis de usar no SNES</a:t>
            </a:r>
            <a:endParaRPr b="0" lang="en-US" sz="4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4343400" y="2514600"/>
            <a:ext cx="297180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609480"/>
            <a:ext cx="11201040" cy="1256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ctr">
            <a:normAutofit/>
          </a:bodyPr>
          <a:p>
            <a:pPr indent="0" algn="ctr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600" spc="-1" strike="noStrike">
                <a:solidFill>
                  <a:schemeClr val="dk2"/>
                </a:solidFill>
                <a:latin typeface="Arial Nova Light"/>
              </a:rPr>
              <a:t>JavaSNES Framework – O motor do jogo</a:t>
            </a:r>
            <a:endParaRPr b="0" lang="en-US" sz="4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85800" y="2286000"/>
            <a:ext cx="4800240" cy="36572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Autofit/>
          </a:bodyPr>
          <a:p>
            <a:pPr marL="343080" indent="-30600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cedbe6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chemeClr val="dk2"/>
                </a:solidFill>
                <a:latin typeface="Arial Nova"/>
              </a:rPr>
              <a:t>SnesInstruction (Abstrato).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marL="343080" indent="-30600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cedbe6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chemeClr val="dk2"/>
                </a:solidFill>
                <a:latin typeface="Arial Nova"/>
              </a:rPr>
              <a:t>Variações de SnesInstruction para variaveis, if-else, loops e operadores (SnesFor, OperatorAnd, SnesIf e OperatorAdd são alguns exemplos).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marL="343080" indent="-30600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cedbe6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chemeClr val="dk2"/>
                </a:solidFill>
                <a:latin typeface="Arial Nova"/>
              </a:rPr>
              <a:t>SnesProcess e Processor.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marL="343080" indent="-30600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cedbe6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chemeClr val="dk2"/>
                </a:solidFill>
                <a:latin typeface="Arial Nova"/>
              </a:rPr>
              <a:t>AppData e Data, Boot e SnesBootCommand, Make, Make.MakeRule e MemoryMapping.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  <a:p>
            <a:pPr marL="343080" indent="-306000" defTabSz="4572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cedbe6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chemeClr val="dk2"/>
                </a:solidFill>
                <a:latin typeface="Arial Nova"/>
              </a:rPr>
              <a:t>App.Builder e uso de classe Config para organização. 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511320" y="2057400"/>
            <a:ext cx="491868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A picture containing large, sitting, white, numbers"/>
          <p:cNvPicPr/>
          <p:nvPr/>
        </p:nvPicPr>
        <p:blipFill>
          <a:blip r:embed="rId2"/>
          <a:stretch/>
        </p:blipFill>
        <p:spPr>
          <a:xfrm>
            <a:off x="0" y="0"/>
            <a:ext cx="12190680" cy="6857280"/>
          </a:xfrm>
          <a:prstGeom prst="rect">
            <a:avLst/>
          </a:prstGeom>
          <a:ln w="0">
            <a:noFill/>
          </a:ln>
        </p:spPr>
      </p:pic>
      <p:sp useBgFill="1">
        <p:nvSpPr>
          <p:cNvPr id="117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132680" y="1385280"/>
            <a:ext cx="4030560" cy="4099680"/>
          </a:xfrm>
          <a:custGeom>
            <a:avLst/>
            <a:gdLst>
              <a:gd name="textAreaLeft" fmla="*/ 0 w 4030560"/>
              <a:gd name="textAreaRight" fmla="*/ 4031280 w 4030560"/>
              <a:gd name="textAreaTop" fmla="*/ 0 h 4099680"/>
              <a:gd name="textAreaBottom" fmla="*/ 4100400 h 4099680"/>
            </a:gdLst>
            <a:ahLst/>
            <a:rect l="textAreaLeft" t="textAreaTop" r="textAreaRight" b="textAreaBottom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 Nova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543800" y="1715040"/>
            <a:ext cx="3200040" cy="10278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dk2"/>
                </a:solidFill>
                <a:latin typeface="Arial Nova Light"/>
              </a:rPr>
              <a:t>Pink Wall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7404840" y="2892960"/>
            <a:ext cx="3484440" cy="2543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t">
            <a:normAutofit/>
          </a:bodyPr>
          <a:p>
            <a:pPr indent="0" algn="ctr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792ba"/>
                </a:solidFill>
                <a:latin typeface="Arial Nova"/>
              </a:rPr>
              <a:t>Jogabilidade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indent="0" algn="ctr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792ba"/>
                </a:solidFill>
                <a:latin typeface="Arial Nova"/>
              </a:rPr>
              <a:t>e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indent="0" algn="ctr" defTabSz="457200">
              <a:lnSpc>
                <a:spcPct val="11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5792ba"/>
                </a:solidFill>
                <a:latin typeface="Arial Nova"/>
              </a:rPr>
              <a:t>Motivação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39760" y="457200"/>
            <a:ext cx="8675280" cy="9140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marL="571680" indent="0" defTabSz="4572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000" spc="-1" strike="noStrike">
                <a:solidFill>
                  <a:schemeClr val="dk2"/>
                </a:solidFill>
                <a:latin typeface="Arial Nova Light"/>
              </a:rPr>
              <a:t>Como jogar o PinkWall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59800" y="1613880"/>
            <a:ext cx="4907880" cy="40644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lIns="0" rIns="0" tIns="0" bIns="0" anchor="t">
            <a:normAutofit fontScale="96666" lnSpcReduction="10000"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Arial Nova"/>
              </a:rPr>
              <a:t>Baixe a ROM(.sfc) o PinkWall da última versão no repositório: </a:t>
            </a:r>
            <a:r>
              <a:rPr b="0" lang="en-US" sz="1400" spc="-1" strike="noStrike" u="sng">
                <a:solidFill>
                  <a:schemeClr val="dk2"/>
                </a:solidFill>
                <a:uFillTx/>
                <a:latin typeface="Arial Nova"/>
                <a:hlinkClick r:id="rId1"/>
              </a:rPr>
              <a:t>https://github.com/LucianoCSiqueira/pinkwall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Arial Nova"/>
              </a:rPr>
              <a:t>Baixe um Emulador de SNES para seu Hardware, por exemplo Snes9x que tem ports para PS2, PS3, PC e dispositivos móveis.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Arial Nova"/>
              </a:rPr>
              <a:t>Abra a ROM usando o seu emulador e comece a jogar.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Arial Nova"/>
              </a:rPr>
              <a:t>Pressione Start para começar o jogo.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Arial Nova"/>
              </a:rPr>
              <a:t>Movimente o Bip, o Pink, para os lados para coletar os tijolos, não deixe-os cair no chão, se não você irá perder a fase, e o muro ficará mais alto.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2"/>
                </a:solidFill>
                <a:latin typeface="Arial Nova"/>
              </a:rPr>
              <a:t>Se você perder suas vidas, o muro ficará tão alto que você não conseguirá sair, e irá para a tela de game over, pressione start para voltar à tela inicial.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6244200" y="2188080"/>
            <a:ext cx="5185800" cy="32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 pitchFamily="0" charset="1"/>
        <a:ea typeface=""/>
        <a:cs typeface=""/>
      </a:majorFont>
      <a:minorFont>
        <a:latin typeface="Arial Nov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5875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{7B7CB0F2-C19F-4EBE-9D03-18F1140F41A8}TF44c8ba04-08d0-4be5-99b0-3ee2a8f0f11401c8fd43_win32-463ac1ec4738</Template>
  <TotalTime>232</TotalTime>
  <Application>LibreOffice/24.2.7.2$Linux_X86_64 LibreOffice_project/420$Build-2</Application>
  <AppVersion>15.0000</AppVersion>
  <Words>162</Words>
  <Paragraphs>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2025-11-22T16:33:51Z</dcterms:created>
  <dc:creator>Kelly</dc:creator>
  <dc:description/>
  <dc:language>en-US</dc:language>
  <cp:lastModifiedBy/>
  <dcterms:modified xsi:type="dcterms:W3CDTF">2025-11-25T01:17:43Z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